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ECB80D-1873-4026-AAB4-2FFA31D3B6BD}" type="datetimeFigureOut">
              <a:rPr lang="en-US" smtClean="0"/>
              <a:t>12/7/2018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84FFE0-9345-443D-8F59-80946B662778}" type="slidenum">
              <a:rPr lang="en-US" smtClean="0"/>
              <a:t>‹#›</a:t>
            </a:fld>
            <a:endParaRPr lang="en-US"/>
          </a:p>
        </p:txBody>
      </p:sp>
    </p:spTree>
    <p:extLst>
      <p:ext uri="{BB962C8B-B14F-4D97-AF65-F5344CB8AC3E}">
        <p14:creationId xmlns:p14="http://schemas.microsoft.com/office/powerpoint/2010/main" val="2094792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8FBA7-4EB5-4AC1-9AE0-E4D3A8CAFC8B}" type="slidenum">
              <a:rPr lang="en-US" smtClean="0"/>
              <a:t>4</a:t>
            </a:fld>
            <a:endParaRPr lang="en-US"/>
          </a:p>
        </p:txBody>
      </p:sp>
    </p:spTree>
    <p:extLst>
      <p:ext uri="{BB962C8B-B14F-4D97-AF65-F5344CB8AC3E}">
        <p14:creationId xmlns:p14="http://schemas.microsoft.com/office/powerpoint/2010/main" val="3494065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532A9FF-8C96-4F8C-878F-B7BBA0EDCBEF}" type="datetimeFigureOut">
              <a:rPr lang="en-US" smtClean="0"/>
              <a:t>12/7/2018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E1B855B-DD8B-4940-A2F9-9871339D21D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1B855B-DD8B-4940-A2F9-9871339D21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1B855B-DD8B-4940-A2F9-9871339D21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1B855B-DD8B-4940-A2F9-9871339D21D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1B855B-DD8B-4940-A2F9-9871339D21D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1B855B-DD8B-4940-A2F9-9871339D21D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E1B855B-DD8B-4940-A2F9-9871339D21D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E1B855B-DD8B-4940-A2F9-9871339D21D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532A9FF-8C96-4F8C-878F-B7BBA0EDCBEF}" type="datetimeFigureOut">
              <a:rPr lang="en-US" smtClean="0"/>
              <a:t>12/7/2018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E1B855B-DD8B-4940-A2F9-9871339D21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532A9FF-8C96-4F8C-878F-B7BBA0EDCBEF}" type="datetimeFigureOut">
              <a:rPr lang="en-US" smtClean="0"/>
              <a:t>12/7/2018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1B855B-DD8B-4940-A2F9-9871339D21D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532A9FF-8C96-4F8C-878F-B7BBA0EDCBEF}" type="datetimeFigureOut">
              <a:rPr lang="en-US" smtClean="0"/>
              <a:t>12/7/2018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E1B855B-DD8B-4940-A2F9-9871339D21D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32A9FF-8C96-4F8C-878F-B7BBA0EDCBEF}" type="datetimeFigureOut">
              <a:rPr lang="en-US" smtClean="0"/>
              <a:t>12/7/2018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1B855B-DD8B-4940-A2F9-9871339D21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Industrial Engineering</a:t>
            </a:r>
            <a:br>
              <a:rPr lang="en-US" dirty="0" smtClean="0"/>
            </a:br>
            <a:r>
              <a:rPr lang="en-US" dirty="0" smtClean="0"/>
              <a:t>&amp; Management</a:t>
            </a:r>
            <a:br>
              <a:rPr lang="en-US" dirty="0" smtClean="0"/>
            </a:b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1</a:t>
            </a:fld>
            <a:endParaRPr lang="en-US"/>
          </a:p>
        </p:txBody>
      </p:sp>
    </p:spTree>
    <p:extLst>
      <p:ext uri="{BB962C8B-B14F-4D97-AF65-F5344CB8AC3E}">
        <p14:creationId xmlns:p14="http://schemas.microsoft.com/office/powerpoint/2010/main" val="2049355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US" b="0" i="0" u="none" strike="noStrike" baseline="0" dirty="0" smtClean="0">
                <a:latin typeface="Wingdings"/>
              </a:rPr>
              <a:t> </a:t>
            </a:r>
            <a:r>
              <a:rPr lang="en-US" b="1" i="1" u="none" strike="noStrike" baseline="0" dirty="0" smtClean="0">
                <a:latin typeface="Times New Roman"/>
              </a:rPr>
              <a:t>Study of Industrial Management</a:t>
            </a:r>
          </a:p>
          <a:p>
            <a:pPr marL="109728" indent="0">
              <a:buNone/>
            </a:pPr>
            <a:r>
              <a:rPr lang="en-US" b="0" i="0" u="none" strike="noStrike" baseline="0" dirty="0" smtClean="0">
                <a:latin typeface="Wingdings"/>
              </a:rPr>
              <a:t> </a:t>
            </a:r>
            <a:r>
              <a:rPr lang="en-US" b="1" i="1" u="none" strike="noStrike" baseline="0" dirty="0" smtClean="0">
                <a:latin typeface="Times New Roman"/>
              </a:rPr>
              <a:t>Production</a:t>
            </a:r>
          </a:p>
          <a:p>
            <a:pPr marL="109728" indent="0">
              <a:buNone/>
            </a:pPr>
            <a:r>
              <a:rPr lang="en-US" b="0" i="0" u="none" strike="noStrike" baseline="0" dirty="0" smtClean="0">
                <a:latin typeface="Wingdings"/>
              </a:rPr>
              <a:t> </a:t>
            </a:r>
            <a:r>
              <a:rPr lang="en-US" b="1" i="1" u="none" strike="noStrike" baseline="0" dirty="0" smtClean="0">
                <a:latin typeface="Times New Roman"/>
              </a:rPr>
              <a:t>Engineering Economics</a:t>
            </a:r>
          </a:p>
          <a:p>
            <a:pPr marL="109728" indent="0">
              <a:buNone/>
            </a:pPr>
            <a:r>
              <a:rPr lang="en-US" b="0" i="0" u="none" strike="noStrike" baseline="0" dirty="0" smtClean="0">
                <a:latin typeface="Wingdings"/>
              </a:rPr>
              <a:t> </a:t>
            </a:r>
            <a:r>
              <a:rPr lang="en-US" b="1" i="1" u="none" strike="noStrike" baseline="0" dirty="0" smtClean="0">
                <a:latin typeface="Times New Roman"/>
              </a:rPr>
              <a:t>Maintenance Management</a:t>
            </a:r>
          </a:p>
          <a:p>
            <a:pPr marL="109728" indent="0">
              <a:buNone/>
            </a:pPr>
            <a:r>
              <a:rPr lang="en-US" b="0" i="0" u="none" strike="noStrike" baseline="0" dirty="0" smtClean="0">
                <a:latin typeface="Wingdings"/>
              </a:rPr>
              <a:t> </a:t>
            </a:r>
            <a:r>
              <a:rPr lang="en-US" b="1" i="1" u="none" strike="noStrike" baseline="0" dirty="0" smtClean="0">
                <a:latin typeface="Times New Roman"/>
              </a:rPr>
              <a:t>Depreciation</a:t>
            </a:r>
          </a:p>
          <a:p>
            <a:pPr marL="109728" indent="0">
              <a:buNone/>
            </a:pPr>
            <a:r>
              <a:rPr lang="en-US" b="0" i="0" u="none" strike="noStrike" baseline="0" dirty="0" smtClean="0">
                <a:latin typeface="Wingdings"/>
              </a:rPr>
              <a:t> </a:t>
            </a:r>
            <a:r>
              <a:rPr lang="en-US" b="1" i="1" u="none" strike="noStrike" baseline="0" dirty="0" smtClean="0">
                <a:latin typeface="Times New Roman"/>
              </a:rPr>
              <a:t>Quality Assurance</a:t>
            </a:r>
          </a:p>
          <a:p>
            <a:pPr marL="109728" indent="0">
              <a:buNone/>
            </a:pPr>
            <a:r>
              <a:rPr lang="en-US" b="0" i="0" u="none" strike="noStrike" baseline="0" dirty="0" smtClean="0">
                <a:latin typeface="Wingdings"/>
              </a:rPr>
              <a:t> </a:t>
            </a:r>
            <a:r>
              <a:rPr lang="en-US" b="1" i="1" u="none" strike="noStrike" baseline="0" dirty="0" smtClean="0">
                <a:latin typeface="Times New Roman"/>
              </a:rPr>
              <a:t>International Organization For Standardization (I.S.O)</a:t>
            </a:r>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2</a:t>
            </a:fld>
            <a:endParaRPr lang="en-US"/>
          </a:p>
        </p:txBody>
      </p:sp>
      <p:sp>
        <p:nvSpPr>
          <p:cNvPr id="2" name="Title 1"/>
          <p:cNvSpPr>
            <a:spLocks noGrp="1"/>
          </p:cNvSpPr>
          <p:nvPr>
            <p:ph type="title"/>
          </p:nvPr>
        </p:nvSpPr>
        <p:spPr/>
        <p:txBody>
          <a:bodyPr>
            <a:normAutofit fontScale="90000"/>
          </a:bodyPr>
          <a:lstStyle/>
          <a:p>
            <a:r>
              <a:rPr lang="en-US" dirty="0" smtClean="0"/>
              <a:t>Contents</a:t>
            </a:r>
            <a:br>
              <a:rPr lang="en-US" dirty="0" smtClean="0"/>
            </a:br>
            <a:endParaRPr lang="en-US" dirty="0"/>
          </a:p>
        </p:txBody>
      </p:sp>
    </p:spTree>
    <p:extLst>
      <p:ext uri="{BB962C8B-B14F-4D97-AF65-F5344CB8AC3E}">
        <p14:creationId xmlns:p14="http://schemas.microsoft.com/office/powerpoint/2010/main" val="3251881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638800"/>
          </a:xfrm>
        </p:spPr>
        <p:txBody>
          <a:bodyPr>
            <a:normAutofit/>
          </a:bodyPr>
          <a:lstStyle/>
          <a:p>
            <a:pPr marL="109728" indent="0">
              <a:buNone/>
            </a:pPr>
            <a:r>
              <a:rPr lang="en-US" u="sng" dirty="0">
                <a:solidFill>
                  <a:schemeClr val="accent3"/>
                </a:solidFill>
              </a:rPr>
              <a:t>Management</a:t>
            </a:r>
            <a:r>
              <a:rPr lang="en-US" dirty="0"/>
              <a:t>: - The planning, organizing, leading, and controlling of human and other resources to achieve organizational goals effectively and efficiently.</a:t>
            </a:r>
          </a:p>
          <a:p>
            <a:pPr marL="109728" indent="0">
              <a:buNone/>
            </a:pPr>
            <a:r>
              <a:rPr lang="en-US" u="sng" dirty="0" smtClean="0">
                <a:solidFill>
                  <a:schemeClr val="accent3"/>
                </a:solidFill>
              </a:rPr>
              <a:t>Managers</a:t>
            </a:r>
            <a:r>
              <a:rPr lang="en-US" dirty="0"/>
              <a:t>: - The people responsible </a:t>
            </a:r>
            <a:r>
              <a:rPr lang="en-US" dirty="0" smtClean="0"/>
              <a:t>for </a:t>
            </a:r>
            <a:r>
              <a:rPr lang="en-US" dirty="0"/>
              <a:t>supervising the use of an organization’s </a:t>
            </a:r>
            <a:r>
              <a:rPr lang="en-US" b="1" u="sng" dirty="0" smtClean="0">
                <a:solidFill>
                  <a:schemeClr val="accent1"/>
                </a:solidFill>
              </a:rPr>
              <a:t>Resources </a:t>
            </a:r>
            <a:r>
              <a:rPr lang="en-US" b="1" u="sng" dirty="0">
                <a:solidFill>
                  <a:schemeClr val="accent1"/>
                </a:solidFill>
              </a:rPr>
              <a:t>are organizational </a:t>
            </a:r>
            <a:r>
              <a:rPr lang="en-US" b="1" i="1" u="sng" dirty="0">
                <a:solidFill>
                  <a:schemeClr val="accent1"/>
                </a:solidFill>
              </a:rPr>
              <a:t>assets</a:t>
            </a:r>
            <a:r>
              <a:rPr lang="en-US" dirty="0"/>
              <a:t>:-</a:t>
            </a:r>
          </a:p>
          <a:p>
            <a:pPr marL="109728" indent="0">
              <a:buNone/>
            </a:pPr>
            <a:r>
              <a:rPr lang="en-US" dirty="0"/>
              <a:t> People Skills Knowledge Information</a:t>
            </a:r>
          </a:p>
          <a:p>
            <a:pPr marL="109728" indent="0">
              <a:buNone/>
            </a:pPr>
            <a:r>
              <a:rPr lang="en-US" dirty="0"/>
              <a:t>Raw materials Machinery Financial capital</a:t>
            </a:r>
          </a:p>
          <a:p>
            <a:pPr marL="109728" indent="0">
              <a:buNone/>
            </a:pPr>
            <a:r>
              <a:rPr lang="en-US" dirty="0"/>
              <a:t>Efficiency, Effectiveness, and Performance in an </a:t>
            </a:r>
            <a:r>
              <a:rPr lang="en-US" dirty="0" smtClean="0"/>
              <a:t>Organization sources </a:t>
            </a:r>
            <a:r>
              <a:rPr lang="en-US" dirty="0"/>
              <a:t>to meet its goals.</a:t>
            </a:r>
          </a:p>
        </p:txBody>
      </p:sp>
      <p:sp>
        <p:nvSpPr>
          <p:cNvPr id="3" name="Footer Placeholder 2"/>
          <p:cNvSpPr>
            <a:spLocks noGrp="1"/>
          </p:cNvSpPr>
          <p:nvPr>
            <p:ph type="ftr" sz="quarter" idx="11"/>
          </p:nvPr>
        </p:nvSpPr>
        <p:spPr/>
        <p:txBody>
          <a:bodyPr/>
          <a:lstStyle/>
          <a:p>
            <a:r>
              <a:rPr lang="en-US" smtClean="0"/>
              <a:t>1</a:t>
            </a:r>
            <a:endParaRPr lang="en-US"/>
          </a:p>
        </p:txBody>
      </p:sp>
      <p:sp>
        <p:nvSpPr>
          <p:cNvPr id="4" name="Slide Number Placeholder 3"/>
          <p:cNvSpPr>
            <a:spLocks noGrp="1"/>
          </p:cNvSpPr>
          <p:nvPr>
            <p:ph type="sldNum" sz="quarter" idx="12"/>
          </p:nvPr>
        </p:nvSpPr>
        <p:spPr/>
        <p:txBody>
          <a:bodyPr/>
          <a:lstStyle/>
          <a:p>
            <a:fld id="{791BBA91-D9FC-47CC-913E-E61311D3F80C}" type="slidenum">
              <a:rPr lang="en-US" smtClean="0"/>
              <a:t>3</a:t>
            </a:fld>
            <a:endParaRPr lang="en-US"/>
          </a:p>
        </p:txBody>
      </p:sp>
    </p:spTree>
    <p:extLst>
      <p:ext uri="{BB962C8B-B14F-4D97-AF65-F5344CB8AC3E}">
        <p14:creationId xmlns:p14="http://schemas.microsoft.com/office/powerpoint/2010/main" val="438093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r>
              <a:rPr lang="en-US" dirty="0"/>
              <a:t>Organizational Performance:-A measure of how efficiently and effectively managers are using organizational resources to satisfy customers and achieve goals.</a:t>
            </a:r>
          </a:p>
          <a:p>
            <a:r>
              <a:rPr lang="en-US" dirty="0"/>
              <a:t>• Efficiency :-A measure of how well or productively resources are used to achieve a goal.</a:t>
            </a:r>
          </a:p>
          <a:p>
            <a:r>
              <a:rPr lang="en-US" dirty="0"/>
              <a:t>• Effectiveness:- A measure of the appropriateness (suitability) of the goals an organization is pursuing and the degree to which they are achieved.</a:t>
            </a:r>
          </a:p>
        </p:txBody>
      </p:sp>
      <p:sp>
        <p:nvSpPr>
          <p:cNvPr id="4" name="Slide Number Placeholder 3"/>
          <p:cNvSpPr>
            <a:spLocks noGrp="1"/>
          </p:cNvSpPr>
          <p:nvPr>
            <p:ph type="sldNum" sz="quarter" idx="12"/>
          </p:nvPr>
        </p:nvSpPr>
        <p:spPr/>
        <p:txBody>
          <a:bodyPr/>
          <a:lstStyle/>
          <a:p>
            <a:fld id="{791BBA91-D9FC-47CC-913E-E61311D3F80C}" type="slidenum">
              <a:rPr lang="en-US" smtClean="0"/>
              <a:t>4</a:t>
            </a:fld>
            <a:endParaRPr lang="en-US"/>
          </a:p>
        </p:txBody>
      </p:sp>
    </p:spTree>
    <p:extLst>
      <p:ext uri="{BB962C8B-B14F-4D97-AF65-F5344CB8AC3E}">
        <p14:creationId xmlns:p14="http://schemas.microsoft.com/office/powerpoint/2010/main" val="1752347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Proper management directly impacts improvements in the well-being of a society.</a:t>
            </a:r>
          </a:p>
          <a:p>
            <a:r>
              <a:rPr lang="en-US" dirty="0"/>
              <a:t>• Studying management helps people to understand what management is and prepares them accomplish managerial activities in their organizations.</a:t>
            </a:r>
          </a:p>
          <a:p>
            <a:r>
              <a:rPr lang="en-US" dirty="0"/>
              <a:t>• Studying management opens a path to a well-paying job and a satisfying career.</a:t>
            </a:r>
          </a:p>
        </p:txBody>
      </p:sp>
      <p:sp>
        <p:nvSpPr>
          <p:cNvPr id="5" name="Slide Number Placeholder 4"/>
          <p:cNvSpPr>
            <a:spLocks noGrp="1"/>
          </p:cNvSpPr>
          <p:nvPr>
            <p:ph type="sldNum" sz="quarter" idx="12"/>
          </p:nvPr>
        </p:nvSpPr>
        <p:spPr>
          <a:xfrm>
            <a:off x="8001000" y="6248400"/>
            <a:ext cx="365760" cy="365125"/>
          </a:xfrm>
        </p:spPr>
        <p:txBody>
          <a:bodyPr/>
          <a:lstStyle/>
          <a:p>
            <a:fld id="{791BBA91-D9FC-47CC-913E-E61311D3F80C}" type="slidenum">
              <a:rPr lang="en-US" sz="1600" smtClean="0"/>
              <a:t>5</a:t>
            </a:fld>
            <a:endParaRPr lang="en-US" sz="1600" dirty="0"/>
          </a:p>
        </p:txBody>
      </p:sp>
      <p:sp>
        <p:nvSpPr>
          <p:cNvPr id="3" name="Title 2"/>
          <p:cNvSpPr>
            <a:spLocks noGrp="1"/>
          </p:cNvSpPr>
          <p:nvPr>
            <p:ph type="title"/>
          </p:nvPr>
        </p:nvSpPr>
        <p:spPr/>
        <p:txBody>
          <a:bodyPr/>
          <a:lstStyle/>
          <a:p>
            <a:r>
              <a:rPr lang="en-US" dirty="0"/>
              <a:t>Study Management</a:t>
            </a:r>
          </a:p>
        </p:txBody>
      </p:sp>
    </p:spTree>
    <p:extLst>
      <p:ext uri="{BB962C8B-B14F-4D97-AF65-F5344CB8AC3E}">
        <p14:creationId xmlns:p14="http://schemas.microsoft.com/office/powerpoint/2010/main" val="2361204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4462272"/>
          </a:xfrm>
        </p:spPr>
        <p:txBody>
          <a:bodyPr>
            <a:normAutofit fontScale="85000" lnSpcReduction="20000"/>
          </a:bodyPr>
          <a:lstStyle/>
          <a:p>
            <a:pPr marL="109728" indent="0">
              <a:buNone/>
            </a:pPr>
            <a:r>
              <a:rPr lang="en-US" dirty="0" smtClean="0"/>
              <a:t> </a:t>
            </a:r>
            <a:r>
              <a:rPr lang="en-US" dirty="0"/>
              <a:t>production can be defined as follows;</a:t>
            </a:r>
          </a:p>
          <a:p>
            <a:pPr marL="109728" indent="0">
              <a:buNone/>
            </a:pPr>
            <a:r>
              <a:rPr lang="en-US" dirty="0" smtClean="0"/>
              <a:t>Production </a:t>
            </a:r>
            <a:r>
              <a:rPr lang="en-US" dirty="0"/>
              <a:t>is a sequence of technical processes, requiring either directly or indirectly the mental and physical skill of craftsman and consists of changing the shape, size and properties of materials and ultimately converting them into more useful articles.</a:t>
            </a:r>
          </a:p>
          <a:p>
            <a:pPr marL="109728" indent="0">
              <a:buNone/>
            </a:pPr>
            <a:r>
              <a:rPr lang="en-US" dirty="0"/>
              <a:t>Production includes manufacture of goods and services, and they are four recognized factors for this procedure:</a:t>
            </a:r>
          </a:p>
          <a:p>
            <a:pPr marL="109728" indent="0">
              <a:buNone/>
            </a:pPr>
            <a:r>
              <a:rPr lang="en-US" dirty="0"/>
              <a:t>1- Natural resources including land</a:t>
            </a:r>
          </a:p>
          <a:p>
            <a:pPr marL="109728" indent="0">
              <a:buNone/>
            </a:pPr>
            <a:r>
              <a:rPr lang="en-US" dirty="0"/>
              <a:t>2- </a:t>
            </a:r>
            <a:r>
              <a:rPr lang="en-US" dirty="0" err="1"/>
              <a:t>Labour</a:t>
            </a:r>
            <a:r>
              <a:rPr lang="en-US" dirty="0"/>
              <a:t>.</a:t>
            </a:r>
          </a:p>
          <a:p>
            <a:pPr marL="109728" indent="0">
              <a:buNone/>
            </a:pPr>
            <a:r>
              <a:rPr lang="en-US" dirty="0"/>
              <a:t>3- Capital i.e. factory building, machinery, tools, raw materials….etc</a:t>
            </a:r>
            <a:r>
              <a:rPr lang="en-US" dirty="0" smtClean="0"/>
              <a:t>.</a:t>
            </a:r>
            <a:r>
              <a:rPr lang="en-US" b="1" dirty="0"/>
              <a:t> </a:t>
            </a:r>
            <a:endParaRPr lang="en-US" b="1" dirty="0" smtClean="0"/>
          </a:p>
          <a:p>
            <a:pPr marL="109728" indent="0">
              <a:buNone/>
            </a:pPr>
            <a:r>
              <a:rPr lang="en-US" b="1" dirty="0" smtClean="0"/>
              <a:t>4- </a:t>
            </a:r>
            <a:r>
              <a:rPr lang="en-US" dirty="0"/>
              <a:t>Organization</a:t>
            </a:r>
            <a:endParaRPr lang="en-US" dirty="0" smtClean="0"/>
          </a:p>
          <a:p>
            <a:endParaRPr lang="en-US" dirty="0"/>
          </a:p>
        </p:txBody>
      </p:sp>
      <p:sp>
        <p:nvSpPr>
          <p:cNvPr id="3" name="Rectangle 2"/>
          <p:cNvSpPr/>
          <p:nvPr/>
        </p:nvSpPr>
        <p:spPr>
          <a:xfrm>
            <a:off x="2743200" y="762000"/>
            <a:ext cx="2362200" cy="584775"/>
          </a:xfrm>
          <a:prstGeom prst="rect">
            <a:avLst/>
          </a:prstGeom>
        </p:spPr>
        <p:txBody>
          <a:bodyPr wrap="square">
            <a:spAutoFit/>
          </a:bodyPr>
          <a:lstStyle/>
          <a:p>
            <a:pPr algn="ctr"/>
            <a:r>
              <a:rPr lang="en-US" sz="3200" dirty="0">
                <a:solidFill>
                  <a:srgbClr val="C00000"/>
                </a:solidFill>
              </a:rPr>
              <a:t>Production</a:t>
            </a:r>
          </a:p>
        </p:txBody>
      </p:sp>
    </p:spTree>
    <p:extLst>
      <p:ext uri="{BB962C8B-B14F-4D97-AF65-F5344CB8AC3E}">
        <p14:creationId xmlns:p14="http://schemas.microsoft.com/office/powerpoint/2010/main" val="2758682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latin typeface="Times New Roman"/>
              </a:rPr>
              <a:t>A simple production system is shown in the following figure;</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7</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667000"/>
            <a:ext cx="5927725" cy="319246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3356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867400"/>
          </a:xfrm>
        </p:spPr>
        <p:txBody>
          <a:bodyPr>
            <a:normAutofit fontScale="92500" lnSpcReduction="20000"/>
          </a:bodyPr>
          <a:lstStyle/>
          <a:p>
            <a:pPr marL="109728" indent="0">
              <a:buNone/>
            </a:pPr>
            <a:r>
              <a:rPr lang="en-US" dirty="0"/>
              <a:t>Production function: Most important task of </a:t>
            </a:r>
            <a:r>
              <a:rPr lang="en-US" dirty="0" smtClean="0"/>
              <a:t>the production</a:t>
            </a:r>
            <a:endParaRPr lang="en-US" dirty="0"/>
          </a:p>
          <a:p>
            <a:pPr marL="109728" indent="0">
              <a:buNone/>
            </a:pPr>
            <a:r>
              <a:rPr lang="en-US" dirty="0"/>
              <a:t>management is to deal with decision making related to production</a:t>
            </a:r>
          </a:p>
          <a:p>
            <a:pPr marL="109728" indent="0">
              <a:buNone/>
            </a:pPr>
            <a:r>
              <a:rPr lang="en-US" dirty="0"/>
              <a:t>processes so that the goods manufactured are according to </a:t>
            </a:r>
            <a:r>
              <a:rPr lang="en-US" dirty="0" smtClean="0"/>
              <a:t>the specifications</a:t>
            </a:r>
            <a:r>
              <a:rPr lang="en-US" dirty="0"/>
              <a:t>, in the required quantity, at minimum cost as per schedule.</a:t>
            </a:r>
          </a:p>
          <a:p>
            <a:pPr marL="109728" indent="0">
              <a:buNone/>
            </a:pPr>
            <a:r>
              <a:rPr lang="en-US" dirty="0"/>
              <a:t>A popular production function derived by Mr. Cobb and Mr. Douglas is</a:t>
            </a:r>
          </a:p>
          <a:p>
            <a:pPr marL="109728" indent="0">
              <a:buNone/>
            </a:pPr>
            <a:r>
              <a:rPr lang="en-US" dirty="0"/>
              <a:t>as follows:    1 </a:t>
            </a:r>
            <a:endParaRPr lang="en-US" dirty="0" smtClean="0"/>
          </a:p>
          <a:p>
            <a:pPr marL="109728" indent="0">
              <a:buNone/>
            </a:pPr>
            <a:r>
              <a:rPr lang="en-US" dirty="0" smtClean="0"/>
              <a:t>Where </a:t>
            </a:r>
            <a:r>
              <a:rPr lang="en-US" dirty="0"/>
              <a:t>p = Total output.</a:t>
            </a:r>
          </a:p>
          <a:p>
            <a:pPr marL="109728" indent="0">
              <a:buNone/>
            </a:pPr>
            <a:r>
              <a:rPr lang="en-US" dirty="0"/>
              <a:t>L = Index of employment of </a:t>
            </a:r>
            <a:r>
              <a:rPr lang="en-US" dirty="0" err="1"/>
              <a:t>labour</a:t>
            </a:r>
            <a:r>
              <a:rPr lang="en-US" dirty="0"/>
              <a:t> in actual manufacturing.</a:t>
            </a:r>
          </a:p>
          <a:p>
            <a:pPr marL="109728" indent="0">
              <a:buNone/>
            </a:pPr>
            <a:r>
              <a:rPr lang="en-US" dirty="0"/>
              <a:t>C = Index of fixed capital in manufacturing.</a:t>
            </a:r>
          </a:p>
          <a:p>
            <a:pPr marL="109728" indent="0">
              <a:buNone/>
            </a:pPr>
            <a:r>
              <a:rPr lang="en-US" dirty="0"/>
              <a:t>α and 1 – α are known as elasticities of production and measured in </a:t>
            </a:r>
            <a:r>
              <a:rPr lang="en-US" dirty="0" smtClean="0"/>
              <a:t>a percentage</a:t>
            </a:r>
            <a:r>
              <a:rPr lang="en-US" dirty="0"/>
              <a:t>.</a:t>
            </a:r>
          </a:p>
        </p:txBody>
      </p:sp>
      <p:sp>
        <p:nvSpPr>
          <p:cNvPr id="4" name="Slide Number Placeholder 3"/>
          <p:cNvSpPr>
            <a:spLocks noGrp="1"/>
          </p:cNvSpPr>
          <p:nvPr>
            <p:ph type="sldNum" sz="quarter" idx="12"/>
          </p:nvPr>
        </p:nvSpPr>
        <p:spPr/>
        <p:txBody>
          <a:bodyPr/>
          <a:lstStyle/>
          <a:p>
            <a:fld id="{791BBA91-D9FC-47CC-913E-E61311D3F80C}" type="slidenum">
              <a:rPr lang="en-US" smtClean="0"/>
              <a:t>8</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429000"/>
            <a:ext cx="2047875" cy="466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2389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u="sng" dirty="0">
                <a:solidFill>
                  <a:srgbClr val="C00000"/>
                </a:solidFill>
              </a:rPr>
              <a:t>Types of production </a:t>
            </a:r>
            <a:r>
              <a:rPr lang="en-US" dirty="0"/>
              <a:t>: Different types of production can typically be</a:t>
            </a:r>
          </a:p>
          <a:p>
            <a:pPr marL="109728" indent="0">
              <a:buNone/>
            </a:pPr>
            <a:r>
              <a:rPr lang="en-US" dirty="0"/>
              <a:t>placed under two categories:</a:t>
            </a:r>
          </a:p>
          <a:p>
            <a:pPr marL="109728" indent="0">
              <a:buNone/>
            </a:pPr>
            <a:r>
              <a:rPr lang="en-US" dirty="0"/>
              <a:t>1- Intermittent production.</a:t>
            </a:r>
          </a:p>
          <a:p>
            <a:pPr marL="109728" indent="0">
              <a:buNone/>
            </a:pPr>
            <a:r>
              <a:rPr lang="en-US" dirty="0"/>
              <a:t>2- Continuous production.</a:t>
            </a:r>
          </a:p>
          <a:p>
            <a:pPr marL="109728" indent="0">
              <a:buNone/>
            </a:pPr>
            <a:r>
              <a:rPr lang="en-US" dirty="0"/>
              <a:t>In intermittent production, machinery is used for a short duration </a:t>
            </a:r>
            <a:r>
              <a:rPr lang="en-US" dirty="0" smtClean="0"/>
              <a:t>of time </a:t>
            </a:r>
            <a:r>
              <a:rPr lang="en-US" dirty="0"/>
              <a:t>for producing an item, and then changed to produce another item.</a:t>
            </a:r>
          </a:p>
        </p:txBody>
      </p:sp>
      <p:sp>
        <p:nvSpPr>
          <p:cNvPr id="4" name="Slide Number Placeholder 3"/>
          <p:cNvSpPr>
            <a:spLocks noGrp="1"/>
          </p:cNvSpPr>
          <p:nvPr>
            <p:ph type="sldNum" sz="quarter" idx="12"/>
          </p:nvPr>
        </p:nvSpPr>
        <p:spPr/>
        <p:txBody>
          <a:bodyPr/>
          <a:lstStyle/>
          <a:p>
            <a:fld id="{791BBA91-D9FC-47CC-913E-E61311D3F80C}" type="slidenum">
              <a:rPr lang="en-US" smtClean="0"/>
              <a:t>9</a:t>
            </a:fld>
            <a:endParaRPr lang="en-US"/>
          </a:p>
        </p:txBody>
      </p:sp>
    </p:spTree>
    <p:extLst>
      <p:ext uri="{BB962C8B-B14F-4D97-AF65-F5344CB8AC3E}">
        <p14:creationId xmlns:p14="http://schemas.microsoft.com/office/powerpoint/2010/main" val="20188789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TotalTime>
  <Words>490</Words>
  <Application>Microsoft Office PowerPoint</Application>
  <PresentationFormat>On-screen Show (4:3)</PresentationFormat>
  <Paragraphs>54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Industrial Engineering &amp; Management </vt:lpstr>
      <vt:lpstr>Contents </vt:lpstr>
      <vt:lpstr>PowerPoint Presentation</vt:lpstr>
      <vt:lpstr>PowerPoint Presentation</vt:lpstr>
      <vt:lpstr>Study Management</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Engineering &amp; Management </dc:title>
  <dc:creator>DR.Ahmed Saker 2o1O</dc:creator>
  <cp:lastModifiedBy>DR.Ahmed Saker 2o1O</cp:lastModifiedBy>
  <cp:revision>1</cp:revision>
  <dcterms:created xsi:type="dcterms:W3CDTF">2018-12-06T21:00:49Z</dcterms:created>
  <dcterms:modified xsi:type="dcterms:W3CDTF">2018-12-06T21:02:18Z</dcterms:modified>
</cp:coreProperties>
</file>